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Lexend Light"/>
      <p:regular r:id="rId34"/>
      <p:bold r:id="rId35"/>
    </p:embeddedFont>
    <p:embeddedFont>
      <p:font typeface="Lexen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exendLight-bold.fntdata"/><Relationship Id="rId12" Type="http://schemas.openxmlformats.org/officeDocument/2006/relationships/slide" Target="slides/slide7.xml"/><Relationship Id="rId34" Type="http://schemas.openxmlformats.org/officeDocument/2006/relationships/font" Target="fonts/LexendLight-regular.fntdata"/><Relationship Id="rId15" Type="http://schemas.openxmlformats.org/officeDocument/2006/relationships/slide" Target="slides/slide10.xml"/><Relationship Id="rId37" Type="http://schemas.openxmlformats.org/officeDocument/2006/relationships/font" Target="fonts/Lexend-bold.fntdata"/><Relationship Id="rId14" Type="http://schemas.openxmlformats.org/officeDocument/2006/relationships/slide" Target="slides/slide9.xml"/><Relationship Id="rId36" Type="http://schemas.openxmlformats.org/officeDocument/2006/relationships/font" Target="fonts/Lexen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fb317c49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fb317c49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fb317c49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fb317c49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fb317c49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fb317c49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fb317c49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fb317c49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fb317c49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afb317c49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fb317c49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afb317c49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fb317c49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fb317c49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fb317c49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fb317c49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fb317c49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fb317c49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fb317c49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fb317c49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e9add13e5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e9add13e5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fb317c49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fb317c49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fb317c49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fb317c49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fb317c49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fb317c49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0ef82b92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40ef82b92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fb317c497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fb317c497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0ef82b92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40ef82b92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0ef82b92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40ef82b92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0ef82b92e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40ef82b92e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e9add13e5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e9add13e5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afb317c49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afb317c49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3e9add13e5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3e9add13e5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3e9add13e5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3e9add13e5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e9add13e5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e9add13e5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e9add13e5_0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e9add13e5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fb317c49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fb317c49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fb317c49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afb317c49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■"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■"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■"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uss 2025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"/>
              <a:buNone/>
              <a:defRPr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  <a:defRPr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Wstęp do uczenia maszynowego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B7B7B7"/>
                </a:solidFill>
              </a:rPr>
              <a:t>Lato 2025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Problem: regresja pensji p</a:t>
            </a:r>
            <a:r>
              <a:rPr lang="pl"/>
              <a:t>racowników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1145700" y="1101000"/>
            <a:ext cx="342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Będziemy</a:t>
            </a:r>
            <a:r>
              <a:rPr lang="pl"/>
              <a:t> </a:t>
            </a:r>
            <a:r>
              <a:rPr lang="pl"/>
              <a:t>pracować</a:t>
            </a:r>
            <a:r>
              <a:rPr lang="pl"/>
              <a:t> ze zbiorem danych “Salary_Data” z Kaggle.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Naszym zadaniem jest napisanie modelu który znając resztę danych przewidzi pensję pracownika.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489" y="1152475"/>
            <a:ext cx="4517811" cy="1342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32" name="Google Shape;132;p22"/>
          <p:cNvSpPr txBox="1"/>
          <p:nvPr/>
        </p:nvSpPr>
        <p:spPr>
          <a:xfrm>
            <a:off x="5246575" y="2948925"/>
            <a:ext cx="26052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Nasze dane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Krok 1: Dane (najważniejszy)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970125" y="1152475"/>
            <a:ext cx="374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Dane na jakich uczymy i testujemy model nie powinny być: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błędne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brakującę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z</a:t>
            </a:r>
            <a:r>
              <a:rPr lang="pl"/>
              <a:t>duplikowane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niejednorodne (tj. przekazywać to samo na kilka sposobów np. “M” i “</a:t>
            </a:r>
            <a:r>
              <a:rPr lang="pl"/>
              <a:t>Małe</a:t>
            </a:r>
            <a:r>
              <a:rPr lang="pl"/>
              <a:t>” w kolumnie “gender”)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775" y="1452526"/>
            <a:ext cx="4170524" cy="14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4716400" y="2951800"/>
            <a:ext cx="40806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Maksyma uczenia nadzorowanego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Radzenie sobie z brakującymi danymi - Imputacja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1193000" y="1152475"/>
            <a:ext cx="763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Gdy brakujących danych jest mało </a:t>
            </a:r>
            <a:r>
              <a:rPr lang="pl"/>
              <a:t>można</a:t>
            </a:r>
            <a:r>
              <a:rPr lang="pl"/>
              <a:t> się ich pozbyć, tj. pozbyć się rzędów w których </a:t>
            </a:r>
            <a:r>
              <a:rPr lang="pl"/>
              <a:t>brakuje</a:t>
            </a:r>
            <a:r>
              <a:rPr lang="pl"/>
              <a:t> danych, lub kolumn które są puste/prawie puste.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Gdy </a:t>
            </a:r>
            <a:r>
              <a:rPr lang="pl"/>
              <a:t>natomiast</a:t>
            </a:r>
            <a:r>
              <a:rPr lang="pl"/>
              <a:t> </a:t>
            </a:r>
            <a:r>
              <a:rPr lang="pl"/>
              <a:t>brakujących</a:t>
            </a:r>
            <a:r>
              <a:rPr lang="pl"/>
              <a:t> danych jest </a:t>
            </a:r>
            <a:r>
              <a:rPr lang="pl"/>
              <a:t>więcej</a:t>
            </a:r>
            <a:r>
              <a:rPr lang="pl"/>
              <a:t> stosujemy imputację, tj. wypełnianie brakujących danych konkretną </a:t>
            </a:r>
            <a:r>
              <a:rPr lang="pl"/>
              <a:t>wartością.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Radzenie sobie z brakującymi danymi - Imputacja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1193000" y="1152475"/>
            <a:ext cx="763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Może to być np. jakaś stała, średnia, mediana lub moda. To oczywiście nie działa dla danych tekstowych, gdzie możemy wypełniać np. słowem ‘missing’ lub najpopularniejszą wartością.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Istnieją również silniejsze metody imputacji, gdzie przewidujemy wartość brakującą innym modelem.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Przygotowanie danych - Preprocessing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1167300" y="1152475"/>
            <a:ext cx="524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Modele uczenia maszynowego przyjmują tylko (z wyjątkami) liczby. Z tego powodu konieczne jest przerobienie wartości tekstowych na numeryczne przed uczeniem modelu (</a:t>
            </a:r>
            <a:r>
              <a:rPr lang="pl"/>
              <a:t>encoding)</a:t>
            </a:r>
            <a:r>
              <a:rPr lang="pl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Dodatkowo nasze dane mogą mieć różne jednostki, przez co modele mogą zakładać że niektóre atrybuty są ważniejsze od innych. Z tego powodu dane numeryczne powinny być standaryzowane. </a:t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 rotWithShape="1">
          <a:blip r:embed="rId3">
            <a:alphaModFix/>
          </a:blip>
          <a:srcRect b="0" l="13884" r="14585" t="0"/>
          <a:stretch/>
        </p:blipFill>
        <p:spPr>
          <a:xfrm>
            <a:off x="6446625" y="1556363"/>
            <a:ext cx="2385675" cy="20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>
            <a:off x="6949313" y="3569975"/>
            <a:ext cx="1380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Drzewo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500"/>
              <a:t>Encoding</a:t>
            </a:r>
            <a:endParaRPr sz="2500"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1227275" y="1083900"/>
            <a:ext cx="456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Dane kategoryczne dzielimy na porządkowe i nie porządkowe.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Ze względu na ten podział </a:t>
            </a:r>
            <a:r>
              <a:rPr lang="pl"/>
              <a:t>stosujemy różne metody encodingu: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Ordinal Encoding dla porządkowych.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One Hot Encoding dla nie porządkowych.</a:t>
            </a:r>
            <a:endParaRPr/>
          </a:p>
        </p:txBody>
      </p:sp>
      <p:pic>
        <p:nvPicPr>
          <p:cNvPr id="167" name="Google Shape;167;p27" title="one-hot-encoding-3.jpg"/>
          <p:cNvPicPr preferRelativeResize="0"/>
          <p:nvPr/>
        </p:nvPicPr>
        <p:blipFill rotWithShape="1">
          <a:blip r:embed="rId3">
            <a:alphaModFix/>
          </a:blip>
          <a:srcRect b="25273" l="15894" r="14785" t="9707"/>
          <a:stretch/>
        </p:blipFill>
        <p:spPr>
          <a:xfrm>
            <a:off x="5787875" y="2636044"/>
            <a:ext cx="2658673" cy="1452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875" y="777225"/>
            <a:ext cx="2658675" cy="155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6054150" y="2335750"/>
            <a:ext cx="21261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Ordinal Encoding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6054150" y="4088825"/>
            <a:ext cx="21261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One Hot </a:t>
            </a: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Encoding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Przygotowanie naszych danych</a:t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1073050" y="1066750"/>
            <a:ext cx="397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 naszych danych mamy: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2 atrybuty numeryczne: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“Age” i “Years of </a:t>
            </a:r>
            <a:r>
              <a:rPr lang="pl"/>
              <a:t>Experience</a:t>
            </a:r>
            <a:r>
              <a:rPr lang="pl"/>
              <a:t>”.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2 atrybuty </a:t>
            </a:r>
            <a:r>
              <a:rPr lang="pl"/>
              <a:t>kategoryczne</a:t>
            </a:r>
            <a:r>
              <a:rPr lang="pl"/>
              <a:t> </a:t>
            </a:r>
            <a:r>
              <a:rPr lang="pl"/>
              <a:t>nie porządkowe: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“Gender” i “Job Title”.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1 atrybut kategoryczny porządkowy: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“education Level”.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Należy zastosować odpowiednie transformacje.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050" y="1426800"/>
            <a:ext cx="3910250" cy="11265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78" name="Google Shape;178;p28"/>
          <p:cNvSpPr txBox="1"/>
          <p:nvPr/>
        </p:nvSpPr>
        <p:spPr>
          <a:xfrm>
            <a:off x="6109248" y="2951558"/>
            <a:ext cx="1536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Nasze dane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Krok 2: Metryka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1278725" y="1017725"/>
            <a:ext cx="316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Ucznie modelu regresji polega na </a:t>
            </a:r>
            <a:r>
              <a:rPr lang="pl"/>
              <a:t>minimalizowaniu</a:t>
            </a:r>
            <a:r>
              <a:rPr lang="pl"/>
              <a:t> funkcji błędu. Wybór funkcji błędu zależy od zadania.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Przy klasyfikacji najczęściej używa się funkcji celności przedziału [0, 1], którą chcemy maksymalizować.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100" y="1306775"/>
            <a:ext cx="3163201" cy="225942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5887650" y="3566200"/>
            <a:ext cx="2726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Błędy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Wybór funkcji błędu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834625" y="10177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MSE jest dobrą metryką jeżeli chcemy bardziej karać wartości znacznie odstające od reszty (myśl wariancja).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RMSE to odpowiednik MSE bez jednostek kwadratowych (myśl odchylenie standardowe).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MAE kara wszystkie błędy po równo, więc jest dobrą metryka gdy nie przeszkadzają nam okazjonalne wartości odstające.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952" y="1239200"/>
            <a:ext cx="2552300" cy="23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5988750" y="3544300"/>
            <a:ext cx="2336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Porównanie</a:t>
            </a: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wzorów funkcji błędu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Wybór funkcji błędu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1535900" y="1152475"/>
            <a:ext cx="43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W naszym problemie najlepiej sprawdzi się RMSE, ponieważ nie chcemy tolerować wartości znacznie odstających od reszty, oraz nie chcemy pracować z jednostkami kwadratowymi dla </a:t>
            </a:r>
            <a:r>
              <a:rPr lang="pl"/>
              <a:t>prostszej</a:t>
            </a:r>
            <a:r>
              <a:rPr lang="pl"/>
              <a:t> interpretacji.</a:t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450" y="1521600"/>
            <a:ext cx="2333625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6470463" y="3354700"/>
            <a:ext cx="17916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Żaba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Czym jest uczenie maszynowe?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260425" y="1256025"/>
            <a:ext cx="421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latin typeface="Lexend"/>
                <a:ea typeface="Lexend"/>
                <a:cs typeface="Lexend"/>
                <a:sym typeface="Lexend"/>
              </a:rPr>
              <a:t>[Machine Learning is the] field of study that gives computers the ability to learn without being explicitly programmed.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">
                <a:latin typeface="Lexend"/>
                <a:ea typeface="Lexend"/>
                <a:cs typeface="Lexend"/>
                <a:sym typeface="Lexend"/>
              </a:rPr>
              <a:t>—Arthur Samuel, 1959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814375" y="3539825"/>
            <a:ext cx="98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549" y="1504625"/>
            <a:ext cx="3045741" cy="2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Krok 3: </a:t>
            </a:r>
            <a:r>
              <a:rPr lang="pl"/>
              <a:t>Podział</a:t>
            </a:r>
            <a:r>
              <a:rPr lang="pl"/>
              <a:t> </a:t>
            </a:r>
            <a:r>
              <a:rPr lang="pl"/>
              <a:t>danych</a:t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1167300" y="1152475"/>
            <a:ext cx="3909000" cy="30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Całość naszych danych dzielimy na 2 zbiory: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uczący (ang. train set),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testowy (ang. test set).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Podział danych jest </a:t>
            </a:r>
            <a:r>
              <a:rPr lang="pl"/>
              <a:t>konieczny</a:t>
            </a:r>
            <a:r>
              <a:rPr lang="pl"/>
              <a:t> aby dowiedzieć się jak dobrze nasz model uogólnia.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NIE UCZYMY NA </a:t>
            </a:r>
            <a:r>
              <a:rPr lang="pl"/>
              <a:t>ZBIORZE</a:t>
            </a:r>
            <a:r>
              <a:rPr lang="pl"/>
              <a:t> TESTOWYM! </a:t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3">
            <a:alphaModFix/>
          </a:blip>
          <a:srcRect b="12584" l="10127" r="9815" t="13391"/>
          <a:stretch/>
        </p:blipFill>
        <p:spPr>
          <a:xfrm>
            <a:off x="5300425" y="1443950"/>
            <a:ext cx="3531876" cy="171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/>
          <p:nvPr/>
        </p:nvSpPr>
        <p:spPr>
          <a:xfrm>
            <a:off x="5934763" y="3158450"/>
            <a:ext cx="22632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Podział na zbiór uczący i testowy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X oznacza dane, y </a:t>
            </a: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etykiety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Krok 4: Uczenie Modeli</a:t>
            </a:r>
            <a:endParaRPr/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952975" y="1152475"/>
            <a:ext cx="425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Gdy </a:t>
            </a:r>
            <a:r>
              <a:rPr lang="pl"/>
              <a:t>mamy</a:t>
            </a:r>
            <a:r>
              <a:rPr lang="pl"/>
              <a:t> gotowe dane czas na wybór i ucznia modeli, nasz problem jest dość mało skomplikowany więc użyjemy prostego modelu: Regresji Liniowej.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Oprócz tego porównamy ją z drzewem decyzyjnym i lasem losowym, ale na razie bez implementacji.</a:t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275" y="1170125"/>
            <a:ext cx="3271925" cy="24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/>
        </p:nvSpPr>
        <p:spPr>
          <a:xfrm>
            <a:off x="6567950" y="3663325"/>
            <a:ext cx="9774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Patryk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Regresja Liniowa (Uwaga Matma!)</a:t>
            </a:r>
            <a:endParaRPr/>
          </a:p>
        </p:txBody>
      </p:sp>
      <p:sp>
        <p:nvSpPr>
          <p:cNvPr id="224" name="Google Shape;224;p34"/>
          <p:cNvSpPr txBox="1"/>
          <p:nvPr>
            <p:ph idx="1" type="body"/>
          </p:nvPr>
        </p:nvSpPr>
        <p:spPr>
          <a:xfrm>
            <a:off x="1146375" y="1142975"/>
            <a:ext cx="292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Będzie</a:t>
            </a:r>
            <a:r>
              <a:rPr lang="pl"/>
              <a:t> prezentacja w texu, bo </a:t>
            </a:r>
            <a:r>
              <a:rPr lang="pl"/>
              <a:t>się</a:t>
            </a:r>
            <a:r>
              <a:rPr lang="pl"/>
              <a:t> poddałem próbując pisać </a:t>
            </a:r>
            <a:r>
              <a:rPr lang="pl"/>
              <a:t>matmę</a:t>
            </a:r>
            <a:r>
              <a:rPr lang="pl"/>
              <a:t> w google </a:t>
            </a:r>
            <a:r>
              <a:rPr lang="pl"/>
              <a:t>slides.</a:t>
            </a:r>
            <a:endParaRPr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825" y="2180375"/>
            <a:ext cx="1850100" cy="197830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/>
        </p:nvSpPr>
        <p:spPr>
          <a:xfrm>
            <a:off x="5218993" y="4158683"/>
            <a:ext cx="1833900" cy="1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My honest reaction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Ewaluacja modeli</a:t>
            </a:r>
            <a:endParaRPr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1151975" y="1152475"/>
            <a:ext cx="461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Gdy mamy wy</a:t>
            </a:r>
            <a:r>
              <a:rPr lang="pl"/>
              <a:t>uczone</a:t>
            </a:r>
            <a:r>
              <a:rPr lang="pl"/>
              <a:t> modele czas je przetestować, sprawdzamy które radzą </a:t>
            </a:r>
            <a:r>
              <a:rPr lang="pl"/>
              <a:t>sobie</a:t>
            </a:r>
            <a:r>
              <a:rPr lang="pl"/>
              <a:t> najlepiej na obu zbiorach.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Korzystamy tutaj z </a:t>
            </a:r>
            <a:r>
              <a:rPr lang="pl"/>
              <a:t>wcześniej</a:t>
            </a:r>
            <a:r>
              <a:rPr lang="pl"/>
              <a:t> wybranej funkcji kosztu.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Gdy </a:t>
            </a:r>
            <a:r>
              <a:rPr lang="pl"/>
              <a:t>znajdziemy</a:t>
            </a:r>
            <a:r>
              <a:rPr lang="pl"/>
              <a:t> model który nam pasuje dobrze go </a:t>
            </a:r>
            <a:r>
              <a:rPr lang="pl"/>
              <a:t>zapisać</a:t>
            </a:r>
            <a:r>
              <a:rPr lang="pl"/>
              <a:t> na </a:t>
            </a:r>
            <a:r>
              <a:rPr lang="pl"/>
              <a:t>później.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Problemy z uczeniem modeli</a:t>
            </a:r>
            <a:endParaRPr/>
          </a:p>
        </p:txBody>
      </p:sp>
      <p:sp>
        <p:nvSpPr>
          <p:cNvPr id="238" name="Google Shape;238;p36"/>
          <p:cNvSpPr txBox="1"/>
          <p:nvPr>
            <p:ph idx="1" type="body"/>
          </p:nvPr>
        </p:nvSpPr>
        <p:spPr>
          <a:xfrm>
            <a:off x="619525" y="986975"/>
            <a:ext cx="4183200" cy="3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/>
              <a:t>Przeuczanie (ang. overfitting):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Gdy dobierzemy zbyt silny model do danego </a:t>
            </a:r>
            <a:r>
              <a:rPr lang="pl"/>
              <a:t>zadania</a:t>
            </a:r>
            <a:r>
              <a:rPr lang="pl"/>
              <a:t>, może on nauczyć </a:t>
            </a:r>
            <a:r>
              <a:rPr lang="pl"/>
              <a:t>się wszystkich</a:t>
            </a:r>
            <a:r>
              <a:rPr lang="pl"/>
              <a:t> wartości na pamięć, przez co nie </a:t>
            </a:r>
            <a:r>
              <a:rPr lang="pl"/>
              <a:t>będzie</a:t>
            </a:r>
            <a:r>
              <a:rPr lang="pl"/>
              <a:t> dobrze uogólniać.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l"/>
              <a:t>Niedouczanie (ang. underfitting):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pl"/>
              <a:t>Gdy dobierzemy zbyt słaby model do danego zadania, to może nie być w stanie się dobrze dopasować się do danych.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6"/>
          <p:cNvSpPr txBox="1"/>
          <p:nvPr/>
        </p:nvSpPr>
        <p:spPr>
          <a:xfrm>
            <a:off x="4650700" y="1017725"/>
            <a:ext cx="44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21636" l="5865" r="21269" t="0"/>
          <a:stretch/>
        </p:blipFill>
        <p:spPr>
          <a:xfrm>
            <a:off x="5584200" y="986975"/>
            <a:ext cx="3248100" cy="14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5651" y="2720426"/>
            <a:ext cx="2725199" cy="13905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/>
        </p:nvSpPr>
        <p:spPr>
          <a:xfrm>
            <a:off x="5877150" y="2338113"/>
            <a:ext cx="26622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Overfitting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3" name="Google Shape;243;p36"/>
          <p:cNvSpPr txBox="1"/>
          <p:nvPr/>
        </p:nvSpPr>
        <p:spPr>
          <a:xfrm>
            <a:off x="5877150" y="4053913"/>
            <a:ext cx="26622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Underfitting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Jak rozpoznać problemy?</a:t>
            </a:r>
            <a:endParaRPr/>
          </a:p>
        </p:txBody>
      </p:sp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1199525" y="1152475"/>
            <a:ext cx="573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 2-wymiarowych danych wszystko jest oczywiste, ale gdy </a:t>
            </a:r>
            <a:r>
              <a:rPr lang="pl"/>
              <a:t>wymiarowy </a:t>
            </a:r>
            <a:r>
              <a:rPr lang="pl"/>
              <a:t>są wyższe nie tak </a:t>
            </a:r>
            <a:r>
              <a:rPr lang="pl"/>
              <a:t>łatwo</a:t>
            </a:r>
            <a:r>
              <a:rPr lang="pl"/>
              <a:t> coś zobaczyć z wykresów. Oto </a:t>
            </a:r>
            <a:r>
              <a:rPr lang="pl"/>
              <a:t>inne</a:t>
            </a:r>
            <a:r>
              <a:rPr lang="pl"/>
              <a:t> sposoby: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Overfitting charakteryzuje się </a:t>
            </a:r>
            <a:r>
              <a:rPr lang="pl"/>
              <a:t>świetnymi</a:t>
            </a:r>
            <a:r>
              <a:rPr lang="pl"/>
              <a:t> wynikami na zbiorze uczącym, i słabymi na zbiorze testowym,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Under</a:t>
            </a:r>
            <a:r>
              <a:rPr lang="pl"/>
              <a:t>fitting charakteryzuje się słabymi wynikami na obu zbiorach.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9700" y="1618413"/>
            <a:ext cx="1906675" cy="19066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51" name="Google Shape;251;p37"/>
          <p:cNvSpPr txBox="1"/>
          <p:nvPr/>
        </p:nvSpPr>
        <p:spPr>
          <a:xfrm>
            <a:off x="7339488" y="3844150"/>
            <a:ext cx="827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Me frfr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Parametry</a:t>
            </a:r>
            <a:endParaRPr/>
          </a:p>
        </p:txBody>
      </p:sp>
      <p:sp>
        <p:nvSpPr>
          <p:cNvPr id="257" name="Google Shape;257;p38"/>
          <p:cNvSpPr txBox="1"/>
          <p:nvPr>
            <p:ph idx="1" type="body"/>
          </p:nvPr>
        </p:nvSpPr>
        <p:spPr>
          <a:xfrm>
            <a:off x="1218525" y="1152475"/>
            <a:ext cx="761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Jeżeli korzystamy z modelu który używa </a:t>
            </a:r>
            <a:r>
              <a:rPr lang="pl"/>
              <a:t>hiper parametrów</a:t>
            </a:r>
            <a:r>
              <a:rPr lang="pl"/>
              <a:t>, warto </a:t>
            </a:r>
            <a:r>
              <a:rPr lang="pl"/>
              <a:t>sprawdzić</a:t>
            </a:r>
            <a:r>
              <a:rPr lang="pl"/>
              <a:t> jego wydajność dla różnych kombinacji </a:t>
            </a:r>
            <a:r>
              <a:rPr lang="pl"/>
              <a:t>parametrów</a:t>
            </a:r>
            <a:r>
              <a:rPr lang="pl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Przykładowo jeżeli nasz las się przeucza można </a:t>
            </a:r>
            <a:r>
              <a:rPr lang="pl"/>
              <a:t>zmniejszyć</a:t>
            </a:r>
            <a:r>
              <a:rPr lang="pl"/>
              <a:t> ilość drzew, jeżeli się </a:t>
            </a:r>
            <a:r>
              <a:rPr lang="pl"/>
              <a:t>niedoucza</a:t>
            </a:r>
            <a:r>
              <a:rPr lang="pl"/>
              <a:t>, zwiększyć, etc.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Gratulację,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nauczyłeś/aś model!</a:t>
            </a:r>
            <a:endParaRPr/>
          </a:p>
        </p:txBody>
      </p:sp>
      <p:sp>
        <p:nvSpPr>
          <p:cNvPr id="263" name="Google Shape;263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very cool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 następną środę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wykład o klasyfikacji</a:t>
            </a:r>
            <a:endParaRPr/>
          </a:p>
        </p:txBody>
      </p:sp>
      <p:sp>
        <p:nvSpPr>
          <p:cNvPr id="269" name="Google Shape;269;p40"/>
          <p:cNvSpPr txBox="1"/>
          <p:nvPr/>
        </p:nvSpPr>
        <p:spPr>
          <a:xfrm>
            <a:off x="2354400" y="3219450"/>
            <a:ext cx="443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Wypatrujcie informacji na stronie lub facebooku</a:t>
            </a:r>
            <a:endParaRPr sz="18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Czym jest uczenie maszynowe?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241374" y="1247450"/>
            <a:ext cx="485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Lexend"/>
                <a:ea typeface="Lexend"/>
                <a:cs typeface="Lexend"/>
                <a:sym typeface="Lexend"/>
              </a:rPr>
              <a:t>A computer program is said to learn from experience E with respect to some task T and some performance measure P, if its performance on T, as measured by P, improves with experience E.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>
                <a:latin typeface="Lexend"/>
                <a:ea typeface="Lexend"/>
                <a:cs typeface="Lexend"/>
                <a:sym typeface="Lexend"/>
              </a:rPr>
              <a:t>—Tom Mitchell, 1997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6814375" y="3539825"/>
            <a:ext cx="98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474" y="1504625"/>
            <a:ext cx="2534058" cy="221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Dlaczego używamy uczenia </a:t>
            </a:r>
            <a:r>
              <a:rPr lang="pl"/>
              <a:t>maszynowego?</a:t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-522375" y="2013250"/>
            <a:ext cx="654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250" y="1482612"/>
            <a:ext cx="3097151" cy="16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158" y="1482625"/>
            <a:ext cx="2851642" cy="16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1424475" y="3140400"/>
            <a:ext cx="28518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Podejście tradycyjne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447075" y="3140400"/>
            <a:ext cx="28518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Podejście ML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Uczenie nadzorowane/nie</a:t>
            </a:r>
            <a:r>
              <a:rPr lang="pl"/>
              <a:t>nadzorowane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1100375" y="1126750"/>
            <a:ext cx="329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Jednym z podziałów typów MLa jest </a:t>
            </a:r>
            <a:r>
              <a:rPr lang="pl"/>
              <a:t>podział</a:t>
            </a:r>
            <a:r>
              <a:rPr lang="pl"/>
              <a:t> ze względu na dane: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Uczenie Nadzorowane (gdy dane są </a:t>
            </a:r>
            <a:r>
              <a:rPr lang="pl"/>
              <a:t>etykietowane</a:t>
            </a:r>
            <a:r>
              <a:rPr lang="pl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Uczenie Nienadzorowane (gdy nie są)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6925" l="6756" r="45861" t="25906"/>
          <a:stretch/>
        </p:blipFill>
        <p:spPr>
          <a:xfrm>
            <a:off x="5290675" y="1276425"/>
            <a:ext cx="2477448" cy="19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5320700" y="3251850"/>
            <a:ext cx="2417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Przykład: etykietowane dane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50975" y="427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l"/>
              <a:t>Uczenie nadzorowane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944400" y="1041025"/>
            <a:ext cx="450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Uczenie nadzorowanie jest uzyteczne gdzy nasze dane są w formie par (dane, etykiety)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Dzielimy zadania na 2 typy ze względu na zbiór etykiet: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l"/>
              <a:t>Regresja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(jeżeli etykiety to ciągłe wartości)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l"/>
              <a:t>Klasyfikacja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(jeżeli etykiety są dyskretne)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975" y="1000575"/>
            <a:ext cx="2792249" cy="1345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063" y="2728926"/>
            <a:ext cx="2792185" cy="137595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5589409" y="2252817"/>
            <a:ext cx="27435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Przykład modelu uczenia </a:t>
            </a: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nadzorowanego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5679433" y="4030216"/>
            <a:ext cx="267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Regresja</a:t>
            </a: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vs klasyfikacja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4990625" y="1152475"/>
            <a:ext cx="3557700" cy="177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l"/>
              <a:t>Uczenie nienadzorowane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1091825" y="1152475"/>
            <a:ext cx="392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Uczenie nienadzorowane to metoda, w której model analizuje dane bez etykiet, szukając ukrytych trendów.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Stosowane w grupowaniu danych (klasteryzacja) i redukcji wymiarowości.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428" y="1171598"/>
            <a:ext cx="3505972" cy="173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5203722" y="2930053"/>
            <a:ext cx="313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Przykład klasteryzacji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l"/>
              <a:t>Uczenie ze wzmocnieniem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1331775" y="1101025"/>
            <a:ext cx="44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Uczenie przez Wzmocnienie (RL) to metoda, w której agent uczy się przez interakcję ze środowiskiem, podejmując akcje i otrzymując nagrody.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Stosowane w grach, robotyce i autonomicznych systemach.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275" y="1266163"/>
            <a:ext cx="2251198" cy="233539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5851724" y="3632234"/>
            <a:ext cx="2106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Mysz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400" y="2197425"/>
            <a:ext cx="1805775" cy="19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Głębiej</a:t>
            </a:r>
            <a:r>
              <a:rPr lang="pl"/>
              <a:t> w </a:t>
            </a:r>
            <a:r>
              <a:rPr lang="pl"/>
              <a:t>uczenie</a:t>
            </a:r>
            <a:r>
              <a:rPr lang="pl"/>
              <a:t> nadzorowane</a:t>
            </a:r>
            <a:endParaRPr/>
          </a:p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2290300" y="2797175"/>
            <a:ext cx="3941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l" sz="1500"/>
              <a:t>W następnych slajdach </a:t>
            </a:r>
            <a:r>
              <a:rPr lang="pl" sz="1500"/>
              <a:t>przejdziemy</a:t>
            </a:r>
            <a:r>
              <a:rPr lang="pl" sz="1500"/>
              <a:t> przez przykładowy projekt uczenia </a:t>
            </a:r>
            <a:r>
              <a:rPr lang="pl" sz="1500"/>
              <a:t>nadzorowanego</a:t>
            </a:r>
            <a:r>
              <a:rPr lang="pl" sz="1500"/>
              <a:t> płytkiego</a:t>
            </a:r>
            <a:endParaRPr sz="1500"/>
          </a:p>
        </p:txBody>
      </p:sp>
      <p:sp>
        <p:nvSpPr>
          <p:cNvPr id="124" name="Google Shape;124;p21"/>
          <p:cNvSpPr txBox="1"/>
          <p:nvPr/>
        </p:nvSpPr>
        <p:spPr>
          <a:xfrm>
            <a:off x="6905634" y="4109901"/>
            <a:ext cx="983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Szop pracz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